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861" r:id="rId2"/>
    <p:sldId id="1016" r:id="rId3"/>
    <p:sldId id="1025" r:id="rId4"/>
    <p:sldId id="1028" r:id="rId5"/>
    <p:sldId id="1014" r:id="rId6"/>
    <p:sldId id="1026" r:id="rId7"/>
    <p:sldId id="1030" r:id="rId8"/>
    <p:sldId id="1029" r:id="rId9"/>
    <p:sldId id="1031"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86" autoAdjust="0"/>
    <p:restoredTop sz="82488" autoAdjust="0"/>
  </p:normalViewPr>
  <p:slideViewPr>
    <p:cSldViewPr>
      <p:cViewPr varScale="1">
        <p:scale>
          <a:sx n="209" d="100"/>
          <a:sy n="209" d="100"/>
        </p:scale>
        <p:origin x="1264"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3/22/24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849041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453267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408895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80018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042485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024188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12569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91143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19:45-20:18</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96826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45 </a:t>
            </a:r>
            <a:r>
              <a:rPr lang="en-AU" sz="2800" dirty="0">
                <a:solidFill>
                  <a:srgbClr val="FFFFFF"/>
                </a:solidFill>
                <a:effectLst/>
                <a:latin typeface="Times New Roman" panose="02020603050405020304" pitchFamily="18" charset="0"/>
                <a:ea typeface="Times New Roman" panose="02020603050405020304" pitchFamily="18" charset="0"/>
              </a:rPr>
              <a:t>And he entered the temple and began to drive out those who sold, </a:t>
            </a:r>
            <a:r>
              <a:rPr lang="en-AU" sz="2800" b="1" baseline="30000" dirty="0">
                <a:solidFill>
                  <a:srgbClr val="FFFFFF"/>
                </a:solidFill>
                <a:effectLst/>
                <a:latin typeface="Times New Roman" panose="02020603050405020304" pitchFamily="18" charset="0"/>
                <a:ea typeface="Times New Roman" panose="02020603050405020304" pitchFamily="18" charset="0"/>
              </a:rPr>
              <a:t>46 </a:t>
            </a:r>
            <a:r>
              <a:rPr lang="en-AU" sz="2800" dirty="0">
                <a:solidFill>
                  <a:srgbClr val="FFFFFF"/>
                </a:solidFill>
                <a:effectLst/>
                <a:latin typeface="Times New Roman" panose="02020603050405020304" pitchFamily="18" charset="0"/>
                <a:ea typeface="Times New Roman" panose="02020603050405020304" pitchFamily="18" charset="0"/>
              </a:rPr>
              <a:t>saying to them, “It is written, ‘My house shall be a house of prayer,’ but you have made it a den of robbers.”  </a:t>
            </a:r>
            <a:endParaRPr lang="en-AU" sz="28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 </a:t>
            </a:r>
            <a:endParaRPr lang="en-AU" sz="2800" dirty="0">
              <a:effectLst/>
              <a:latin typeface="Calibri" panose="020F0502020204030204" pitchFamily="34" charset="0"/>
              <a:ea typeface="Times New Roman" panose="02020603050405020304" pitchFamily="18" charset="0"/>
            </a:endParaRPr>
          </a:p>
          <a:p>
            <a:r>
              <a:rPr lang="en-AU" sz="2800" b="1" baseline="30000" dirty="0">
                <a:solidFill>
                  <a:srgbClr val="FFFFFF"/>
                </a:solidFill>
                <a:effectLst/>
                <a:latin typeface="Times New Roman" panose="02020603050405020304" pitchFamily="18" charset="0"/>
                <a:ea typeface="Times New Roman" panose="02020603050405020304" pitchFamily="18" charset="0"/>
              </a:rPr>
              <a:t>47 </a:t>
            </a:r>
            <a:r>
              <a:rPr lang="en-AU" sz="2800" dirty="0">
                <a:solidFill>
                  <a:srgbClr val="FFFFFF"/>
                </a:solidFill>
                <a:effectLst/>
                <a:latin typeface="Times New Roman" panose="02020603050405020304" pitchFamily="18" charset="0"/>
                <a:ea typeface="Times New Roman" panose="02020603050405020304" pitchFamily="18" charset="0"/>
              </a:rPr>
              <a:t>And he was teaching daily in the temple.  The chief priests and the scribes and the principal men of the people were seeking to destroy him, </a:t>
            </a:r>
            <a:r>
              <a:rPr lang="en-AU" sz="2800" b="1" baseline="30000" dirty="0">
                <a:solidFill>
                  <a:srgbClr val="FFFFFF"/>
                </a:solidFill>
                <a:effectLst/>
                <a:latin typeface="Times New Roman" panose="02020603050405020304" pitchFamily="18" charset="0"/>
                <a:ea typeface="Times New Roman" panose="02020603050405020304" pitchFamily="18" charset="0"/>
              </a:rPr>
              <a:t>48 </a:t>
            </a:r>
            <a:r>
              <a:rPr lang="en-AU" sz="2800" dirty="0">
                <a:solidFill>
                  <a:srgbClr val="FFFFFF"/>
                </a:solidFill>
                <a:effectLst/>
                <a:latin typeface="Times New Roman" panose="02020603050405020304" pitchFamily="18" charset="0"/>
                <a:ea typeface="Times New Roman" panose="02020603050405020304" pitchFamily="18" charset="0"/>
              </a:rPr>
              <a:t>but they did not find anything they could do, for all the people were hanging on his words.</a:t>
            </a:r>
            <a:r>
              <a:rPr lang="en-AU" sz="2800" dirty="0">
                <a:effectLst/>
              </a:rPr>
              <a:t>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579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46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600" b="1" dirty="0">
                <a:solidFill>
                  <a:srgbClr val="FFFFFF"/>
                </a:solidFill>
                <a:effectLst/>
                <a:latin typeface="Times New Roman" panose="02020603050405020304" pitchFamily="18" charset="0"/>
                <a:ea typeface="Times New Roman" panose="02020603050405020304" pitchFamily="18" charset="0"/>
              </a:rPr>
              <a:t>20 </a:t>
            </a:r>
            <a:r>
              <a:rPr lang="en-AU" sz="2600" dirty="0">
                <a:solidFill>
                  <a:srgbClr val="FFFFFF"/>
                </a:solidFill>
                <a:effectLst/>
                <a:latin typeface="Times New Roman" panose="02020603050405020304" pitchFamily="18" charset="0"/>
                <a:ea typeface="Times New Roman" panose="02020603050405020304" pitchFamily="18" charset="0"/>
              </a:rPr>
              <a:t>One day, as Jesus was teaching the people in the temple and preaching the gospel, the chief priests and the scribes with the elders came up </a:t>
            </a:r>
            <a:r>
              <a:rPr lang="en-AU" sz="2600" b="1" baseline="30000"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and said to him, “Tell us by what authority you do these things, or who it is that gave you this authority.”  </a:t>
            </a:r>
            <a:r>
              <a:rPr lang="en-AU" sz="2600" b="1" baseline="30000"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He answered them, “I also will ask you a question.  Now tell me, </a:t>
            </a: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was the baptism of John from heaven or from man?”  </a:t>
            </a: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And they discussed it with one another, saying, “If we say, ‘From heaven,’ he will say, ‘Why did you not believe him?’ </a:t>
            </a: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But if we say, ‘From man,’ all the people will stone us to death, for they are convinced that John was a prophet.”  </a:t>
            </a:r>
            <a:r>
              <a:rPr lang="en-AU" sz="2600" b="1" baseline="30000"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So they answered that they did not know where it came from.  </a:t>
            </a:r>
            <a:r>
              <a:rPr lang="en-AU" sz="2600" b="1" baseline="30000"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And Jesus said to them, “Neither will I tell you by what authority I do these things.”</a:t>
            </a:r>
            <a:r>
              <a:rPr lang="en-AU" sz="2600" dirty="0">
                <a:effectLst/>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53203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941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9 </a:t>
            </a:r>
            <a:r>
              <a:rPr lang="en-AU" sz="2400" dirty="0">
                <a:solidFill>
                  <a:srgbClr val="FFFFFF"/>
                </a:solidFill>
                <a:effectLst/>
                <a:latin typeface="Times New Roman" panose="02020603050405020304" pitchFamily="18" charset="0"/>
                <a:ea typeface="Times New Roman" panose="02020603050405020304" pitchFamily="18" charset="0"/>
              </a:rPr>
              <a:t>And he began to tell the people this parable:  “A man planted a vineyard and let it out to tenants and went into another country for a long while.  </a:t>
            </a:r>
            <a:r>
              <a:rPr lang="en-AU" sz="2400" b="1" baseline="30000" dirty="0">
                <a:solidFill>
                  <a:srgbClr val="FFFFFF"/>
                </a:solidFill>
                <a:effectLst/>
                <a:latin typeface="Times New Roman" panose="02020603050405020304" pitchFamily="18" charset="0"/>
                <a:ea typeface="Times New Roman" panose="02020603050405020304" pitchFamily="18" charset="0"/>
              </a:rPr>
              <a:t>10 </a:t>
            </a:r>
            <a:r>
              <a:rPr lang="en-AU" sz="2400" dirty="0">
                <a:solidFill>
                  <a:srgbClr val="FFFFFF"/>
                </a:solidFill>
                <a:effectLst/>
                <a:latin typeface="Times New Roman" panose="02020603050405020304" pitchFamily="18" charset="0"/>
                <a:ea typeface="Times New Roman" panose="02020603050405020304" pitchFamily="18" charset="0"/>
              </a:rPr>
              <a:t>When the time came, he sent a servant to the tenants, so that they would give him some of the fruit of the vineyard.  But the tenants beat him and sent him away empty-handed.  </a:t>
            </a:r>
            <a:r>
              <a:rPr lang="en-AU" sz="2400" b="1" baseline="30000" dirty="0">
                <a:solidFill>
                  <a:srgbClr val="FFFFFF"/>
                </a:solidFill>
                <a:effectLst/>
                <a:latin typeface="Times New Roman" panose="02020603050405020304" pitchFamily="18" charset="0"/>
                <a:ea typeface="Times New Roman" panose="02020603050405020304" pitchFamily="18" charset="0"/>
              </a:rPr>
              <a:t>11 </a:t>
            </a:r>
            <a:r>
              <a:rPr lang="en-AU" sz="2400" dirty="0">
                <a:solidFill>
                  <a:srgbClr val="FFFFFF"/>
                </a:solidFill>
                <a:effectLst/>
                <a:latin typeface="Times New Roman" panose="02020603050405020304" pitchFamily="18" charset="0"/>
                <a:ea typeface="Times New Roman" panose="02020603050405020304" pitchFamily="18" charset="0"/>
              </a:rPr>
              <a:t>And he sent another servant.  But they also beat and treated him shamefully, and sent him away empty-handed.  </a:t>
            </a:r>
            <a:r>
              <a:rPr lang="en-AU" sz="2400" b="1" baseline="30000" dirty="0">
                <a:solidFill>
                  <a:srgbClr val="FFFFFF"/>
                </a:solidFill>
                <a:effectLst/>
                <a:latin typeface="Times New Roman" panose="02020603050405020304" pitchFamily="18" charset="0"/>
                <a:ea typeface="Times New Roman" panose="02020603050405020304" pitchFamily="18" charset="0"/>
              </a:rPr>
              <a:t>12 </a:t>
            </a:r>
            <a:r>
              <a:rPr lang="en-AU" sz="2400" dirty="0">
                <a:solidFill>
                  <a:srgbClr val="FFFFFF"/>
                </a:solidFill>
                <a:effectLst/>
                <a:latin typeface="Times New Roman" panose="02020603050405020304" pitchFamily="18" charset="0"/>
                <a:ea typeface="Times New Roman" panose="02020603050405020304" pitchFamily="18" charset="0"/>
              </a:rPr>
              <a:t>And he sent yet a third.  This one also they wounded and cast out.  </a:t>
            </a:r>
            <a:r>
              <a:rPr lang="en-AU" sz="2400" b="1" baseline="30000" dirty="0">
                <a:solidFill>
                  <a:srgbClr val="FFFFFF"/>
                </a:solidFill>
                <a:effectLst/>
                <a:latin typeface="Times New Roman" panose="02020603050405020304" pitchFamily="18" charset="0"/>
                <a:ea typeface="Times New Roman" panose="02020603050405020304" pitchFamily="18" charset="0"/>
              </a:rPr>
              <a:t>13 </a:t>
            </a:r>
            <a:r>
              <a:rPr lang="en-AU" sz="2400" dirty="0">
                <a:solidFill>
                  <a:srgbClr val="FFFFFF"/>
                </a:solidFill>
                <a:effectLst/>
                <a:latin typeface="Times New Roman" panose="02020603050405020304" pitchFamily="18" charset="0"/>
                <a:ea typeface="Times New Roman" panose="02020603050405020304" pitchFamily="18" charset="0"/>
              </a:rPr>
              <a:t>Then the owner of the vineyard said, ‘What shall I do?  I will send my beloved son;  perhaps they will respect him.’ </a:t>
            </a:r>
            <a:r>
              <a:rPr lang="en-AU" sz="2400" b="1" baseline="30000" dirty="0">
                <a:solidFill>
                  <a:srgbClr val="FFFFFF"/>
                </a:solidFill>
                <a:effectLst/>
                <a:latin typeface="Times New Roman" panose="02020603050405020304" pitchFamily="18" charset="0"/>
                <a:ea typeface="Times New Roman" panose="02020603050405020304" pitchFamily="18" charset="0"/>
              </a:rPr>
              <a:t>14 </a:t>
            </a:r>
            <a:r>
              <a:rPr lang="en-AU" sz="2400" dirty="0">
                <a:solidFill>
                  <a:srgbClr val="FFFFFF"/>
                </a:solidFill>
                <a:effectLst/>
                <a:latin typeface="Times New Roman" panose="02020603050405020304" pitchFamily="18" charset="0"/>
                <a:ea typeface="Times New Roman" panose="02020603050405020304" pitchFamily="18" charset="0"/>
              </a:rPr>
              <a:t>But when the tenants saw him, they said to themselves, ‘This is the heir.  Let us kill him, so that the inheritance may be ours.’ </a:t>
            </a:r>
            <a:r>
              <a:rPr lang="en-AU" sz="2400" b="1" baseline="30000" dirty="0">
                <a:solidFill>
                  <a:srgbClr val="FFFFFF"/>
                </a:solidFill>
                <a:effectLst/>
                <a:latin typeface="Times New Roman" panose="02020603050405020304" pitchFamily="18" charset="0"/>
                <a:ea typeface="Times New Roman" panose="02020603050405020304" pitchFamily="18" charset="0"/>
              </a:rPr>
              <a:t>15 </a:t>
            </a:r>
            <a:r>
              <a:rPr lang="en-AU" sz="2400" dirty="0">
                <a:solidFill>
                  <a:srgbClr val="FFFFFF"/>
                </a:solidFill>
                <a:effectLst/>
                <a:latin typeface="Times New Roman" panose="02020603050405020304" pitchFamily="18" charset="0"/>
                <a:ea typeface="Times New Roman" panose="02020603050405020304" pitchFamily="18" charset="0"/>
              </a:rPr>
              <a:t>And they threw him out of the vineyard and killed him.  What then will the owner of the vineyard do to them?</a:t>
            </a:r>
            <a:r>
              <a:rPr lang="en-AU" sz="2400" dirty="0">
                <a:effectLst/>
              </a:rPr>
              <a:t> </a:t>
            </a:r>
            <a:endParaRPr lang="en-AU"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688995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614597"/>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16 </a:t>
            </a:r>
            <a:r>
              <a:rPr lang="en-AU" sz="2600" dirty="0">
                <a:solidFill>
                  <a:srgbClr val="FFFFFF"/>
                </a:solidFill>
                <a:effectLst/>
                <a:latin typeface="Times New Roman" panose="02020603050405020304" pitchFamily="18" charset="0"/>
                <a:ea typeface="Times New Roman" panose="02020603050405020304" pitchFamily="18" charset="0"/>
              </a:rPr>
              <a:t>He will come and destroy those tenants and give the vineyard to others.”  When they heard this, they said, “Surely not!”  </a:t>
            </a:r>
            <a:r>
              <a:rPr lang="en-AU" sz="2600" b="1" baseline="30000" dirty="0">
                <a:solidFill>
                  <a:srgbClr val="FFFFFF"/>
                </a:solidFill>
                <a:effectLst/>
                <a:latin typeface="Times New Roman" panose="02020603050405020304" pitchFamily="18" charset="0"/>
                <a:ea typeface="Times New Roman" panose="02020603050405020304" pitchFamily="18" charset="0"/>
              </a:rPr>
              <a:t>17 </a:t>
            </a:r>
            <a:r>
              <a:rPr lang="en-AU" sz="2600" dirty="0">
                <a:solidFill>
                  <a:srgbClr val="FFFFFF"/>
                </a:solidFill>
                <a:effectLst/>
                <a:latin typeface="Times New Roman" panose="02020603050405020304" pitchFamily="18" charset="0"/>
                <a:ea typeface="Times New Roman" panose="02020603050405020304" pitchFamily="18" charset="0"/>
              </a:rPr>
              <a:t>But he looked directly at them and said, “What then is this that is written:  </a:t>
            </a:r>
            <a:endParaRPr lang="en-AU" sz="26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pPr marL="609600" indent="-609600">
              <a:lnSpc>
                <a:spcPct val="110000"/>
              </a:lnSpc>
              <a:spcAft>
                <a:spcPts val="1000"/>
              </a:spcAft>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		“ ‘The stone that the builders rejected </a:t>
            </a:r>
            <a:endParaRPr lang="en-AU" sz="2600" dirty="0">
              <a:effectLst/>
              <a:latin typeface="Calibri" panose="020F0502020204030204" pitchFamily="34" charset="0"/>
              <a:ea typeface="Times New Roman" panose="02020603050405020304" pitchFamily="18" charset="0"/>
            </a:endParaRPr>
          </a:p>
          <a:p>
            <a:pPr marL="609600" indent="-2032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has become the cornerstone’?  </a:t>
            </a:r>
            <a:endParaRPr lang="en-AU" sz="2600" dirty="0">
              <a:effectLst/>
              <a:latin typeface="Calibri" panose="020F0502020204030204" pitchFamily="34" charset="0"/>
              <a:ea typeface="Times New Roman" panose="02020603050405020304" pitchFamily="18" charset="0"/>
            </a:endParaRPr>
          </a:p>
          <a:p>
            <a:pPr marL="609600" indent="-2032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18 </a:t>
            </a:r>
            <a:r>
              <a:rPr lang="en-AU" sz="2600" dirty="0">
                <a:solidFill>
                  <a:srgbClr val="FFFFFF"/>
                </a:solidFill>
                <a:effectLst/>
                <a:latin typeface="Times New Roman" panose="02020603050405020304" pitchFamily="18" charset="0"/>
                <a:ea typeface="Times New Roman" panose="02020603050405020304" pitchFamily="18" charset="0"/>
              </a:rPr>
              <a:t>Everyone who falls on that stone will be broken to pieces, and when it falls on anyone, it will crush him.”</a:t>
            </a:r>
            <a:r>
              <a:rPr lang="en-AU" sz="2600" dirty="0">
                <a:effectLst/>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47486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0" y="337220"/>
            <a:ext cx="802838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Over a few days, the cheering of the crowds morph into “</a:t>
            </a:r>
            <a:r>
              <a:rPr lang="en-AU" b="1" dirty="0">
                <a:solidFill>
                  <a:schemeClr val="bg1"/>
                </a:solidFill>
                <a:latin typeface="Times New Roman" panose="02020603050405020304" pitchFamily="18" charset="0"/>
                <a:cs typeface="Times New Roman" panose="02020603050405020304" pitchFamily="18" charset="0"/>
              </a:rPr>
              <a:t>Crucify Him!!!!</a:t>
            </a:r>
            <a:r>
              <a:rPr lang="en-AU" dirty="0">
                <a:solidFill>
                  <a:schemeClr val="bg1"/>
                </a:solidFill>
                <a:latin typeface="Times New Roman" panose="02020603050405020304" pitchFamily="18" charset="0"/>
                <a:cs typeface="Times New Roman" panose="02020603050405020304" pitchFamily="18" charset="0"/>
              </a:rPr>
              <a:t>”</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619672" y="9387"/>
            <a:ext cx="6529924"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Palm Sunday &amp; the Ultimate Buyer’s Remorse</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75747" y="1629882"/>
            <a:ext cx="8992502" cy="2904578"/>
          </a:xfrm>
          <a:prstGeom prst="rect">
            <a:avLst/>
          </a:prstGeom>
          <a:solidFill>
            <a:schemeClr val="bg1"/>
          </a:solidFill>
        </p:spPr>
        <p:txBody>
          <a:bodyPr wrap="square">
            <a:spAutoFit/>
          </a:bodyPr>
          <a:lstStyle/>
          <a:p>
            <a:pPr>
              <a:lnSpc>
                <a:spcPct val="115000"/>
              </a:lnSpc>
              <a:spcAft>
                <a:spcPts val="1000"/>
              </a:spcAft>
            </a:pPr>
            <a:r>
              <a:rPr lang="en-AU" sz="1600" b="1" baseline="30000" dirty="0">
                <a:latin typeface="Comic Sans MS" panose="030F0902030302020204" pitchFamily="66" charset="0"/>
                <a:ea typeface="Times New Roman" panose="02020603050405020304" pitchFamily="18" charset="0"/>
              </a:rPr>
              <a:t>9 </a:t>
            </a:r>
            <a:r>
              <a:rPr lang="en-AU" sz="1600" dirty="0">
                <a:latin typeface="Comic Sans MS" panose="030F0902030302020204" pitchFamily="66" charset="0"/>
                <a:ea typeface="Times New Roman" panose="02020603050405020304" pitchFamily="18" charset="0"/>
              </a:rPr>
              <a:t>…. </a:t>
            </a:r>
            <a:r>
              <a:rPr lang="en-AU" sz="1600" dirty="0">
                <a:solidFill>
                  <a:srgbClr val="FF0000"/>
                </a:solidFill>
                <a:latin typeface="Comic Sans MS" panose="030F0902030302020204" pitchFamily="66" charset="0"/>
                <a:ea typeface="Times New Roman" panose="02020603050405020304" pitchFamily="18" charset="0"/>
              </a:rPr>
              <a:t>“A man planted a vineyard and let it out to tenants and went into another country for a long while.  </a:t>
            </a:r>
            <a:r>
              <a:rPr lang="en-AU" sz="1600" b="1" baseline="30000" dirty="0">
                <a:latin typeface="Comic Sans MS" panose="030F0902030302020204" pitchFamily="66" charset="0"/>
                <a:ea typeface="Times New Roman" panose="02020603050405020304" pitchFamily="18" charset="0"/>
              </a:rPr>
              <a:t>10 </a:t>
            </a:r>
            <a:r>
              <a:rPr lang="en-AU" sz="1600" dirty="0">
                <a:solidFill>
                  <a:srgbClr val="FF0000"/>
                </a:solidFill>
                <a:latin typeface="Comic Sans MS" panose="030F0902030302020204" pitchFamily="66" charset="0"/>
                <a:ea typeface="Times New Roman" panose="02020603050405020304" pitchFamily="18" charset="0"/>
              </a:rPr>
              <a:t>When the time came, he sent a servant to the tenants, so that they would give him some of the fruit of the vineyard.  But the tenants beat him and sent him away empty-handed.  </a:t>
            </a:r>
            <a:r>
              <a:rPr lang="en-AU" sz="1600" b="1" baseline="30000" dirty="0">
                <a:latin typeface="Comic Sans MS" panose="030F0902030302020204" pitchFamily="66" charset="0"/>
                <a:ea typeface="Times New Roman" panose="02020603050405020304" pitchFamily="18" charset="0"/>
              </a:rPr>
              <a:t>11 </a:t>
            </a:r>
            <a:r>
              <a:rPr lang="en-AU" sz="1600" dirty="0">
                <a:solidFill>
                  <a:srgbClr val="FF0000"/>
                </a:solidFill>
                <a:latin typeface="Comic Sans MS" panose="030F0902030302020204" pitchFamily="66" charset="0"/>
                <a:ea typeface="Times New Roman" panose="02020603050405020304" pitchFamily="18" charset="0"/>
              </a:rPr>
              <a:t>And he sent another servant.  But they also beat and treated him shamefully, and sent him away empty-handed.  </a:t>
            </a:r>
            <a:r>
              <a:rPr lang="en-AU" sz="1600" b="1" baseline="30000" dirty="0">
                <a:latin typeface="Comic Sans MS" panose="030F0902030302020204" pitchFamily="66" charset="0"/>
                <a:ea typeface="Times New Roman" panose="02020603050405020304" pitchFamily="18" charset="0"/>
              </a:rPr>
              <a:t>12 </a:t>
            </a:r>
            <a:r>
              <a:rPr lang="en-AU" sz="1600" dirty="0">
                <a:solidFill>
                  <a:srgbClr val="FF0000"/>
                </a:solidFill>
                <a:latin typeface="Comic Sans MS" panose="030F0902030302020204" pitchFamily="66" charset="0"/>
                <a:ea typeface="Times New Roman" panose="02020603050405020304" pitchFamily="18" charset="0"/>
              </a:rPr>
              <a:t>And he sent yet a third.  This one also they wounded and cast out.  </a:t>
            </a:r>
            <a:r>
              <a:rPr lang="en-AU" sz="1600" b="1" baseline="30000" dirty="0">
                <a:latin typeface="Comic Sans MS" panose="030F0902030302020204" pitchFamily="66" charset="0"/>
                <a:ea typeface="Times New Roman" panose="02020603050405020304" pitchFamily="18" charset="0"/>
              </a:rPr>
              <a:t>13 </a:t>
            </a:r>
            <a:r>
              <a:rPr lang="en-AU" sz="1600" dirty="0">
                <a:solidFill>
                  <a:srgbClr val="FF0000"/>
                </a:solidFill>
                <a:latin typeface="Comic Sans MS" panose="030F0902030302020204" pitchFamily="66" charset="0"/>
                <a:ea typeface="Times New Roman" panose="02020603050405020304" pitchFamily="18" charset="0"/>
              </a:rPr>
              <a:t>Then the owner of the vineyard said, ‘What shall I do?  I will send my beloved son;  perhaps they will respect him.’</a:t>
            </a:r>
            <a:r>
              <a:rPr lang="en-AU" sz="1600" dirty="0">
                <a:latin typeface="Comic Sans MS" panose="030F0902030302020204" pitchFamily="66" charset="0"/>
                <a:ea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rPr>
              <a:t>14 </a:t>
            </a:r>
            <a:r>
              <a:rPr lang="en-AU" sz="1600" dirty="0">
                <a:solidFill>
                  <a:srgbClr val="FF0000"/>
                </a:solidFill>
                <a:latin typeface="Comic Sans MS" panose="030F0902030302020204" pitchFamily="66" charset="0"/>
                <a:ea typeface="Times New Roman" panose="02020603050405020304" pitchFamily="18" charset="0"/>
              </a:rPr>
              <a:t>But when the tenants saw him, they said to themselves, ‘This is the heir.  Let us kill him, so that the inheritance may be ours.’</a:t>
            </a:r>
            <a:r>
              <a:rPr lang="en-AU" sz="1600" dirty="0">
                <a:latin typeface="Comic Sans MS" panose="030F0902030302020204" pitchFamily="66" charset="0"/>
                <a:ea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rPr>
              <a:t>15 </a:t>
            </a:r>
            <a:r>
              <a:rPr lang="en-AU" sz="1600" dirty="0">
                <a:solidFill>
                  <a:srgbClr val="FF0000"/>
                </a:solidFill>
                <a:latin typeface="Comic Sans MS" panose="030F0902030302020204" pitchFamily="66" charset="0"/>
                <a:ea typeface="Times New Roman" panose="02020603050405020304" pitchFamily="18" charset="0"/>
              </a:rPr>
              <a:t>And they threw him out of the vineyard and killed him.  What then will the owner of the vineyard do to them?  </a:t>
            </a:r>
            <a:r>
              <a:rPr lang="en-AU" sz="1600" b="1" baseline="30000" dirty="0">
                <a:latin typeface="Comic Sans MS" panose="030F0902030302020204" pitchFamily="66" charset="0"/>
                <a:ea typeface="Times New Roman" panose="02020603050405020304" pitchFamily="18" charset="0"/>
              </a:rPr>
              <a:t>16 </a:t>
            </a:r>
            <a:r>
              <a:rPr lang="en-AU" sz="1600" dirty="0">
                <a:solidFill>
                  <a:srgbClr val="FF0000"/>
                </a:solidFill>
                <a:latin typeface="Comic Sans MS" panose="030F0902030302020204" pitchFamily="66" charset="0"/>
                <a:ea typeface="Times New Roman" panose="02020603050405020304" pitchFamily="18" charset="0"/>
              </a:rPr>
              <a:t>He will come and destroy those tenants and give the vineyard to others.”</a:t>
            </a:r>
            <a:r>
              <a:rPr lang="en-AU" sz="1600" dirty="0">
                <a:latin typeface="Comic Sans MS" panose="030F0902030302020204" pitchFamily="66" charset="0"/>
              </a:rPr>
              <a:t> </a:t>
            </a:r>
            <a:endParaRPr lang="en-AU" sz="1600" dirty="0">
              <a:latin typeface="Comic Sans MS" panose="030F0902030302020204" pitchFamily="66" charset="0"/>
              <a:ea typeface="Times New Roman" panose="02020603050405020304" pitchFamily="18" charset="0"/>
            </a:endParaRPr>
          </a:p>
        </p:txBody>
      </p:sp>
      <p:sp>
        <p:nvSpPr>
          <p:cNvPr id="4" name="TextBox 3">
            <a:extLst>
              <a:ext uri="{FF2B5EF4-FFF2-40B4-BE49-F238E27FC236}">
                <a16:creationId xmlns:a16="http://schemas.microsoft.com/office/drawing/2014/main" id="{8B7CC7FA-C313-37F3-5A22-4099E23EB05A}"/>
              </a:ext>
            </a:extLst>
          </p:cNvPr>
          <p:cNvSpPr txBox="1"/>
          <p:nvPr/>
        </p:nvSpPr>
        <p:spPr>
          <a:xfrm>
            <a:off x="1" y="5263836"/>
            <a:ext cx="9144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God’s People (Israel) rejected Jesus.  Now the Gentiles (non-Jews) are brought into His Kingdom</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B1C47C6-AFBA-F8F2-B268-292AB0B76D3B}"/>
              </a:ext>
            </a:extLst>
          </p:cNvPr>
          <p:cNvSpPr txBox="1"/>
          <p:nvPr/>
        </p:nvSpPr>
        <p:spPr>
          <a:xfrm>
            <a:off x="378857" y="706552"/>
            <a:ext cx="8386283" cy="923330"/>
          </a:xfrm>
          <a:prstGeom prst="rect">
            <a:avLst/>
          </a:prstGeom>
          <a:noFill/>
          <a:ln w="12700">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By what authority did Jesus throw the traders out of the Temple?</a:t>
            </a:r>
          </a:p>
          <a:p>
            <a:pPr algn="ctr"/>
            <a:r>
              <a:rPr lang="en-AU" dirty="0">
                <a:solidFill>
                  <a:schemeClr val="bg1"/>
                </a:solidFill>
                <a:latin typeface="Times New Roman" panose="02020603050405020304" pitchFamily="18" charset="0"/>
                <a:cs typeface="Times New Roman" panose="02020603050405020304" pitchFamily="18" charset="0"/>
              </a:rPr>
              <a:t>If Jesus told them His true identity and authority, He would be charged with Blasphemy.</a:t>
            </a:r>
          </a:p>
          <a:p>
            <a:pPr algn="ctr"/>
            <a:r>
              <a:rPr lang="en-AU" dirty="0">
                <a:solidFill>
                  <a:srgbClr val="FFC000"/>
                </a:solidFill>
                <a:latin typeface="Times New Roman" panose="02020603050405020304" pitchFamily="18" charset="0"/>
                <a:cs typeface="Times New Roman" panose="02020603050405020304" pitchFamily="18" charset="0"/>
              </a:rPr>
              <a:t>The Son of God came to His Temple, and its corrupted religion could not handle Him</a:t>
            </a:r>
          </a:p>
        </p:txBody>
      </p:sp>
      <p:sp>
        <p:nvSpPr>
          <p:cNvPr id="2" name="TextBox 1">
            <a:extLst>
              <a:ext uri="{FF2B5EF4-FFF2-40B4-BE49-F238E27FC236}">
                <a16:creationId xmlns:a16="http://schemas.microsoft.com/office/drawing/2014/main" id="{6F4E7C80-4EAF-D2E8-9A06-6362A4021CD2}"/>
              </a:ext>
            </a:extLst>
          </p:cNvPr>
          <p:cNvSpPr txBox="1"/>
          <p:nvPr/>
        </p:nvSpPr>
        <p:spPr>
          <a:xfrm>
            <a:off x="0" y="4525172"/>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expected His people (Israel) to bear good fruit, but they did not.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They rejected His Prophets…      </a:t>
            </a:r>
            <a:r>
              <a:rPr lang="en-AU" dirty="0">
                <a:solidFill>
                  <a:srgbClr val="FFFF00"/>
                </a:solidFill>
                <a:latin typeface="Times New Roman" panose="02020603050405020304" pitchFamily="18" charset="0"/>
                <a:cs typeface="Times New Roman" panose="02020603050405020304" pitchFamily="18" charset="0"/>
              </a:rPr>
              <a:t>Now they will kill His Son…</a:t>
            </a:r>
          </a:p>
        </p:txBody>
      </p:sp>
    </p:spTree>
    <p:extLst>
      <p:ext uri="{BB962C8B-B14F-4D97-AF65-F5344CB8AC3E}">
        <p14:creationId xmlns:p14="http://schemas.microsoft.com/office/powerpoint/2010/main" val="2142422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P spid="21" grpId="0" animBg="1"/>
      <p:bldP spid="4" grpId="0"/>
      <p:bldP spid="7" grpId="0" uiExpand="1" animBg="1" autoUpdateAnimBg="0"/>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0" y="337220"/>
            <a:ext cx="802838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Over a few days, the cheering of the crowds morph into “</a:t>
            </a:r>
            <a:r>
              <a:rPr lang="en-AU" b="1" dirty="0">
                <a:solidFill>
                  <a:schemeClr val="bg1"/>
                </a:solidFill>
                <a:latin typeface="Times New Roman" panose="02020603050405020304" pitchFamily="18" charset="0"/>
                <a:cs typeface="Times New Roman" panose="02020603050405020304" pitchFamily="18" charset="0"/>
              </a:rPr>
              <a:t>Crucify Him!!!!</a:t>
            </a:r>
            <a:r>
              <a:rPr lang="en-AU" dirty="0">
                <a:solidFill>
                  <a:schemeClr val="bg1"/>
                </a:solidFill>
                <a:latin typeface="Times New Roman" panose="02020603050405020304" pitchFamily="18" charset="0"/>
                <a:cs typeface="Times New Roman" panose="02020603050405020304" pitchFamily="18" charset="0"/>
              </a:rPr>
              <a:t>”</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619672" y="9387"/>
            <a:ext cx="6529924"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Palm Sunday &amp; the Ultimate Buyer’s Remorse</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BA54E7D3-A5E4-D04E-869A-A79186EBE558}"/>
              </a:ext>
            </a:extLst>
          </p:cNvPr>
          <p:cNvSpPr/>
          <p:nvPr/>
        </p:nvSpPr>
        <p:spPr>
          <a:xfrm>
            <a:off x="75747" y="2599378"/>
            <a:ext cx="8992502" cy="1200329"/>
          </a:xfrm>
          <a:prstGeom prst="rect">
            <a:avLst/>
          </a:prstGeom>
          <a:solidFill>
            <a:schemeClr val="bg1"/>
          </a:solidFill>
        </p:spPr>
        <p:txBody>
          <a:bodyPr wrap="square">
            <a:spAutoFit/>
          </a:bodyPr>
          <a:lstStyle/>
          <a:p>
            <a:pPr>
              <a:spcAft>
                <a:spcPts val="1000"/>
              </a:spcAft>
            </a:pPr>
            <a:r>
              <a:rPr lang="en-AU" b="1" baseline="30000" dirty="0">
                <a:latin typeface="Comic Sans MS" panose="030F0902030302020204" pitchFamily="66" charset="0"/>
              </a:rPr>
              <a:t>Ephesians 2:(ESV)</a:t>
            </a:r>
            <a:r>
              <a:rPr lang="en-AU" dirty="0">
                <a:latin typeface="Comic Sans MS" panose="030F0902030302020204" pitchFamily="66" charset="0"/>
              </a:rPr>
              <a:t> </a:t>
            </a:r>
            <a:r>
              <a:rPr lang="en-AU" b="1" baseline="30000" dirty="0">
                <a:latin typeface="Comic Sans MS" panose="030F0902030302020204" pitchFamily="66" charset="0"/>
              </a:rPr>
              <a:t>12 </a:t>
            </a:r>
            <a:r>
              <a:rPr lang="en-AU" dirty="0">
                <a:latin typeface="Comic Sans MS" panose="030F0902030302020204" pitchFamily="66" charset="0"/>
              </a:rPr>
              <a:t>remember that you were at that time separated from Christ, alienated from the commonwealth of Israel and strangers to the covenants of promise, having no hope and without God in the world. </a:t>
            </a:r>
            <a:r>
              <a:rPr lang="en-AU" b="1" baseline="30000" dirty="0">
                <a:latin typeface="Comic Sans MS" panose="030F0902030302020204" pitchFamily="66" charset="0"/>
              </a:rPr>
              <a:t>13 </a:t>
            </a:r>
            <a:r>
              <a:rPr lang="en-AU" dirty="0">
                <a:latin typeface="Comic Sans MS" panose="030F0902030302020204" pitchFamily="66" charset="0"/>
              </a:rPr>
              <a:t>But now in Christ Jesus you who once were far off have been brought near by the blood of Christ.</a:t>
            </a:r>
            <a:r>
              <a:rPr lang="en-AU" sz="1600" dirty="0">
                <a:latin typeface="Comic Sans MS" panose="030F0902030302020204" pitchFamily="66" charset="0"/>
              </a:rPr>
              <a:t> </a:t>
            </a:r>
            <a:endParaRPr lang="en-AU" sz="1600" dirty="0">
              <a:latin typeface="Comic Sans MS" panose="030F0902030302020204" pitchFamily="66" charset="0"/>
              <a:ea typeface="Times New Roman" panose="02020603050405020304" pitchFamily="18" charset="0"/>
            </a:endParaRPr>
          </a:p>
        </p:txBody>
      </p:sp>
      <p:sp>
        <p:nvSpPr>
          <p:cNvPr id="4" name="TextBox 3">
            <a:extLst>
              <a:ext uri="{FF2B5EF4-FFF2-40B4-BE49-F238E27FC236}">
                <a16:creationId xmlns:a16="http://schemas.microsoft.com/office/drawing/2014/main" id="{8B7CC7FA-C313-37F3-5A22-4099E23EB05A}"/>
              </a:ext>
            </a:extLst>
          </p:cNvPr>
          <p:cNvSpPr txBox="1"/>
          <p:nvPr/>
        </p:nvSpPr>
        <p:spPr>
          <a:xfrm>
            <a:off x="0" y="2240401"/>
            <a:ext cx="9144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God’s People (Israel) rejected Jesus.  Now the Gentiles (non-Jews) are brought into His Kingdom</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B1C47C6-AFBA-F8F2-B268-292AB0B76D3B}"/>
              </a:ext>
            </a:extLst>
          </p:cNvPr>
          <p:cNvSpPr txBox="1"/>
          <p:nvPr/>
        </p:nvSpPr>
        <p:spPr>
          <a:xfrm>
            <a:off x="378857" y="706552"/>
            <a:ext cx="8386283" cy="923330"/>
          </a:xfrm>
          <a:prstGeom prst="rect">
            <a:avLst/>
          </a:prstGeom>
          <a:noFill/>
          <a:ln w="12700">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By what authority did Jesus throw the traders out of the Temple?</a:t>
            </a:r>
          </a:p>
          <a:p>
            <a:pPr algn="ctr"/>
            <a:r>
              <a:rPr lang="en-AU" dirty="0">
                <a:solidFill>
                  <a:schemeClr val="bg1"/>
                </a:solidFill>
                <a:latin typeface="Times New Roman" panose="02020603050405020304" pitchFamily="18" charset="0"/>
                <a:cs typeface="Times New Roman" panose="02020603050405020304" pitchFamily="18" charset="0"/>
              </a:rPr>
              <a:t>If Jesus told them His true identity and authority, He would be charged with Blasphemy.</a:t>
            </a:r>
          </a:p>
          <a:p>
            <a:pPr algn="ctr"/>
            <a:r>
              <a:rPr lang="en-AU" dirty="0">
                <a:solidFill>
                  <a:srgbClr val="FFC000"/>
                </a:solidFill>
                <a:latin typeface="Times New Roman" panose="02020603050405020304" pitchFamily="18" charset="0"/>
                <a:cs typeface="Times New Roman" panose="02020603050405020304" pitchFamily="18" charset="0"/>
              </a:rPr>
              <a:t>The Son of God came to His Temple, and its corrupted religion could not handle Him</a:t>
            </a:r>
          </a:p>
        </p:txBody>
      </p:sp>
      <p:sp>
        <p:nvSpPr>
          <p:cNvPr id="2" name="TextBox 1">
            <a:extLst>
              <a:ext uri="{FF2B5EF4-FFF2-40B4-BE49-F238E27FC236}">
                <a16:creationId xmlns:a16="http://schemas.microsoft.com/office/drawing/2014/main" id="{6F4E7C80-4EAF-D2E8-9A06-6362A4021CD2}"/>
              </a:ext>
            </a:extLst>
          </p:cNvPr>
          <p:cNvSpPr txBox="1"/>
          <p:nvPr/>
        </p:nvSpPr>
        <p:spPr>
          <a:xfrm>
            <a:off x="0" y="1629882"/>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expected His people (Israel) to bear good fruit, but they did not.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They rejected His Prophets…      Now they will kill His Son…</a:t>
            </a:r>
          </a:p>
        </p:txBody>
      </p:sp>
      <p:sp>
        <p:nvSpPr>
          <p:cNvPr id="3" name="Rectangle 2">
            <a:extLst>
              <a:ext uri="{FF2B5EF4-FFF2-40B4-BE49-F238E27FC236}">
                <a16:creationId xmlns:a16="http://schemas.microsoft.com/office/drawing/2014/main" id="{24C6065C-DAB5-2C34-95CD-85DF2A90E612}"/>
              </a:ext>
            </a:extLst>
          </p:cNvPr>
          <p:cNvSpPr/>
          <p:nvPr/>
        </p:nvSpPr>
        <p:spPr>
          <a:xfrm>
            <a:off x="752" y="3799707"/>
            <a:ext cx="5216333" cy="1126462"/>
          </a:xfrm>
          <a:prstGeom prst="rect">
            <a:avLst/>
          </a:prstGeom>
          <a:solidFill>
            <a:schemeClr val="bg1"/>
          </a:solidFill>
        </p:spPr>
        <p:txBody>
          <a:bodyPr wrap="square">
            <a:spAutoFit/>
          </a:bodyPr>
          <a:lstStyle/>
          <a:p>
            <a:pPr marL="863600" indent="-609600">
              <a:lnSpc>
                <a:spcPct val="110000"/>
              </a:lnSpc>
              <a:tabLst>
                <a:tab pos="127000" algn="r"/>
                <a:tab pos="254000" algn="l"/>
              </a:tabLst>
            </a:pPr>
            <a:r>
              <a:rPr lang="en-AU" sz="1600" dirty="0">
                <a:solidFill>
                  <a:srgbClr val="FF0000"/>
                </a:solidFill>
                <a:effectLst/>
                <a:latin typeface="Comic Sans MS" panose="030F0902030302020204" pitchFamily="66" charset="0"/>
                <a:ea typeface="Times New Roman" panose="02020603050405020304" pitchFamily="18" charset="0"/>
              </a:rPr>
              <a:t>‘The stone that the builders rejected </a:t>
            </a:r>
            <a:endParaRPr lang="en-AU" sz="1600" dirty="0">
              <a:effectLst/>
              <a:latin typeface="Times New Roman" panose="02020603050405020304" pitchFamily="18" charset="0"/>
              <a:ea typeface="Times New Roman" panose="02020603050405020304" pitchFamily="18" charset="0"/>
            </a:endParaRPr>
          </a:p>
          <a:p>
            <a:pPr marL="254000">
              <a:lnSpc>
                <a:spcPct val="110000"/>
              </a:lnSpc>
            </a:pPr>
            <a:r>
              <a:rPr lang="en-AU" sz="1600" dirty="0">
                <a:solidFill>
                  <a:srgbClr val="FF0000"/>
                </a:solidFill>
                <a:effectLst/>
                <a:latin typeface="Comic Sans MS" panose="030F0902030302020204" pitchFamily="66" charset="0"/>
                <a:ea typeface="Times New Roman" panose="02020603050405020304" pitchFamily="18" charset="0"/>
              </a:rPr>
              <a:t>has become the cornerstone’… </a:t>
            </a:r>
            <a:r>
              <a:rPr lang="en-AU" sz="1600" dirty="0">
                <a:effectLst/>
                <a:latin typeface="Comic Sans MS" panose="030F0902030302020204" pitchFamily="66" charset="0"/>
                <a:ea typeface="Times New Roman" panose="02020603050405020304" pitchFamily="18" charset="0"/>
              </a:rPr>
              <a:t> </a:t>
            </a:r>
            <a:endParaRPr lang="en-AU" sz="1600" dirty="0">
              <a:effectLst/>
              <a:latin typeface="Times New Roman" panose="02020603050405020304" pitchFamily="18" charset="0"/>
              <a:ea typeface="Times New Roman" panose="02020603050405020304" pitchFamily="18" charset="0"/>
            </a:endParaRPr>
          </a:p>
          <a:p>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18 </a:t>
            </a:r>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Everyone who falls on that stone will be broken to pieces, and when it falls on anyone, it will crush him.” </a:t>
            </a:r>
            <a:endParaRPr lang="en-AU" sz="1600" dirty="0">
              <a:latin typeface="Comic Sans MS" panose="030F0902030302020204" pitchFamily="66" charset="0"/>
              <a:ea typeface="Times New Roman" panose="02020603050405020304" pitchFamily="18" charset="0"/>
            </a:endParaRPr>
          </a:p>
        </p:txBody>
      </p:sp>
      <p:sp>
        <p:nvSpPr>
          <p:cNvPr id="5" name="TextBox 4">
            <a:extLst>
              <a:ext uri="{FF2B5EF4-FFF2-40B4-BE49-F238E27FC236}">
                <a16:creationId xmlns:a16="http://schemas.microsoft.com/office/drawing/2014/main" id="{C323F3C4-FF29-79BA-7D72-D99C4AF7376F}"/>
              </a:ext>
            </a:extLst>
          </p:cNvPr>
          <p:cNvSpPr txBox="1"/>
          <p:nvPr/>
        </p:nvSpPr>
        <p:spPr>
          <a:xfrm>
            <a:off x="5225172" y="3799707"/>
            <a:ext cx="3918072"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was thrown away, but now He has become the foundation of God’s new temple.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only means of Salvation</a:t>
            </a:r>
          </a:p>
        </p:txBody>
      </p:sp>
    </p:spTree>
    <p:extLst>
      <p:ext uri="{BB962C8B-B14F-4D97-AF65-F5344CB8AC3E}">
        <p14:creationId xmlns:p14="http://schemas.microsoft.com/office/powerpoint/2010/main" val="3701272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4C6065C-DAB5-2C34-95CD-85DF2A90E612}"/>
              </a:ext>
            </a:extLst>
          </p:cNvPr>
          <p:cNvSpPr/>
          <p:nvPr/>
        </p:nvSpPr>
        <p:spPr>
          <a:xfrm>
            <a:off x="0" y="1892"/>
            <a:ext cx="9143248" cy="5201424"/>
          </a:xfrm>
          <a:prstGeom prst="rect">
            <a:avLst/>
          </a:prstGeom>
          <a:solidFill>
            <a:schemeClr val="bg1"/>
          </a:solidFill>
        </p:spPr>
        <p:txBody>
          <a:bodyPr wrap="square">
            <a:spAutoFit/>
          </a:bodyPr>
          <a:lstStyle/>
          <a:p>
            <a:r>
              <a:rPr lang="en-AU" sz="1600" dirty="0">
                <a:latin typeface="Comic Sans MS" panose="030F0902030302020204" pitchFamily="66" charset="0"/>
                <a:ea typeface="Times New Roman" panose="02020603050405020304" pitchFamily="18" charset="0"/>
              </a:rPr>
              <a:t>1 Peter 2:6–9 (ESV) </a:t>
            </a:r>
          </a:p>
          <a:p>
            <a:endParaRPr lang="en-AU" sz="1600" dirty="0">
              <a:latin typeface="Times New Roman" panose="02020603050405020304" pitchFamily="18" charset="0"/>
              <a:ea typeface="Times New Roman" panose="02020603050405020304" pitchFamily="18" charset="0"/>
            </a:endParaRPr>
          </a:p>
          <a:p>
            <a:r>
              <a:rPr lang="en-AU" sz="1600" b="1" baseline="30000" dirty="0">
                <a:latin typeface="Comic Sans MS" panose="030F0902030302020204" pitchFamily="66" charset="0"/>
                <a:ea typeface="Times New Roman" panose="02020603050405020304" pitchFamily="18" charset="0"/>
              </a:rPr>
              <a:t>6 </a:t>
            </a:r>
            <a:r>
              <a:rPr lang="en-AU" sz="1600" dirty="0">
                <a:latin typeface="Comic Sans MS" panose="030F0902030302020204" pitchFamily="66" charset="0"/>
                <a:ea typeface="Times New Roman" panose="02020603050405020304" pitchFamily="18" charset="0"/>
              </a:rPr>
              <a:t>For it stands in Scripture: </a:t>
            </a:r>
            <a:endParaRPr lang="en-AU" sz="1600" dirty="0">
              <a:latin typeface="Times New Roman" panose="02020603050405020304" pitchFamily="18" charset="0"/>
              <a:ea typeface="Times New Roman" panose="02020603050405020304" pitchFamily="18" charset="0"/>
            </a:endParaRPr>
          </a:p>
          <a:p>
            <a:pPr marL="863600" indent="-609600">
              <a:spcBef>
                <a:spcPts val="1200"/>
              </a:spcBef>
              <a:spcAft>
                <a:spcPts val="0"/>
              </a:spcAft>
              <a:tabLst>
                <a:tab pos="127000" algn="r"/>
                <a:tab pos="254000" algn="l"/>
              </a:tabLst>
            </a:pPr>
            <a:r>
              <a:rPr lang="en-AU" sz="1600" dirty="0">
                <a:latin typeface="Comic Sans MS" panose="030F0902030302020204" pitchFamily="66" charset="0"/>
                <a:ea typeface="Times New Roman" panose="02020603050405020304" pitchFamily="18" charset="0"/>
              </a:rPr>
              <a:t>“Behold, I am laying in Zion a stone, </a:t>
            </a:r>
            <a:endParaRPr lang="en-AU" sz="1600" dirty="0">
              <a:latin typeface="Times New Roman" panose="02020603050405020304" pitchFamily="18" charset="0"/>
              <a:ea typeface="Times New Roman" panose="02020603050405020304" pitchFamily="18" charset="0"/>
            </a:endParaRPr>
          </a:p>
          <a:p>
            <a:pPr marL="254000"/>
            <a:r>
              <a:rPr lang="en-AU" sz="1600" dirty="0">
                <a:latin typeface="Comic Sans MS" panose="030F0902030302020204" pitchFamily="66" charset="0"/>
                <a:ea typeface="Times New Roman" panose="02020603050405020304" pitchFamily="18" charset="0"/>
              </a:rPr>
              <a:t>a cornerstone chosen and precious, </a:t>
            </a:r>
            <a:endParaRPr lang="en-AU" sz="1600" dirty="0">
              <a:latin typeface="Times New Roman" panose="02020603050405020304" pitchFamily="18" charset="0"/>
              <a:ea typeface="Times New Roman" panose="02020603050405020304" pitchFamily="18" charset="0"/>
            </a:endParaRPr>
          </a:p>
          <a:p>
            <a:pPr marL="863600" indent="-609600">
              <a:tabLst>
                <a:tab pos="127000" algn="r"/>
                <a:tab pos="254000" algn="l"/>
              </a:tabLst>
            </a:pPr>
            <a:r>
              <a:rPr lang="en-AU" sz="1600" u="sng" dirty="0">
                <a:latin typeface="Comic Sans MS" panose="030F0902030302020204" pitchFamily="66" charset="0"/>
                <a:ea typeface="Times New Roman" panose="02020603050405020304" pitchFamily="18" charset="0"/>
              </a:rPr>
              <a:t>and whoever believes in him will not be put to shame</a:t>
            </a:r>
            <a:r>
              <a:rPr lang="en-AU" sz="1600" dirty="0">
                <a:latin typeface="Comic Sans MS" panose="030F0902030302020204" pitchFamily="66" charset="0"/>
                <a:ea typeface="Times New Roman" panose="02020603050405020304" pitchFamily="18" charset="0"/>
              </a:rPr>
              <a:t>.” </a:t>
            </a:r>
            <a:endParaRPr lang="en-AU" sz="1600" dirty="0">
              <a:latin typeface="Times New Roman" panose="02020603050405020304" pitchFamily="18" charset="0"/>
              <a:ea typeface="Times New Roman" panose="02020603050405020304" pitchFamily="18" charset="0"/>
            </a:endParaRPr>
          </a:p>
          <a:p>
            <a:pPr>
              <a:spcBef>
                <a:spcPts val="1200"/>
              </a:spcBef>
            </a:pPr>
            <a:r>
              <a:rPr lang="en-AU" sz="1600" b="1" baseline="30000" dirty="0">
                <a:latin typeface="Comic Sans MS" panose="030F0902030302020204" pitchFamily="66" charset="0"/>
                <a:ea typeface="Times New Roman" panose="02020603050405020304" pitchFamily="18" charset="0"/>
              </a:rPr>
              <a:t>7 </a:t>
            </a:r>
            <a:r>
              <a:rPr lang="en-AU" sz="1600" dirty="0">
                <a:latin typeface="Comic Sans MS" panose="030F0902030302020204" pitchFamily="66" charset="0"/>
                <a:ea typeface="Times New Roman" panose="02020603050405020304" pitchFamily="18" charset="0"/>
              </a:rPr>
              <a:t>So the honour is for you who believe, </a:t>
            </a:r>
            <a:br>
              <a:rPr lang="en-AU" sz="1600" dirty="0">
                <a:latin typeface="Comic Sans MS" panose="030F0902030302020204" pitchFamily="66" charset="0"/>
                <a:ea typeface="Times New Roman" panose="02020603050405020304" pitchFamily="18" charset="0"/>
              </a:rPr>
            </a:br>
            <a:r>
              <a:rPr lang="en-AU" sz="1600" dirty="0">
                <a:latin typeface="Comic Sans MS" panose="030F0902030302020204" pitchFamily="66" charset="0"/>
                <a:ea typeface="Times New Roman" panose="02020603050405020304" pitchFamily="18" charset="0"/>
              </a:rPr>
              <a:t>but for those who do not believe, </a:t>
            </a:r>
            <a:endParaRPr lang="en-AU" sz="1600" dirty="0">
              <a:latin typeface="Times New Roman" panose="02020603050405020304" pitchFamily="18" charset="0"/>
              <a:ea typeface="Times New Roman" panose="02020603050405020304" pitchFamily="18" charset="0"/>
            </a:endParaRPr>
          </a:p>
          <a:p>
            <a:pPr marL="863600" indent="-609600">
              <a:spcBef>
                <a:spcPts val="1200"/>
              </a:spcBef>
              <a:spcAft>
                <a:spcPts val="0"/>
              </a:spcAft>
              <a:tabLst>
                <a:tab pos="127000" algn="r"/>
                <a:tab pos="254000" algn="l"/>
              </a:tabLst>
            </a:pPr>
            <a:r>
              <a:rPr lang="en-AU" sz="1600" dirty="0">
                <a:latin typeface="Comic Sans MS" panose="030F0902030302020204" pitchFamily="66" charset="0"/>
                <a:ea typeface="Times New Roman" panose="02020603050405020304" pitchFamily="18" charset="0"/>
              </a:rPr>
              <a:t>“The stone that the builders rejected </a:t>
            </a:r>
            <a:endParaRPr lang="en-AU" sz="1600" dirty="0">
              <a:latin typeface="Times New Roman" panose="02020603050405020304" pitchFamily="18" charset="0"/>
              <a:ea typeface="Times New Roman" panose="02020603050405020304" pitchFamily="18" charset="0"/>
            </a:endParaRPr>
          </a:p>
          <a:p>
            <a:pPr marL="254000"/>
            <a:r>
              <a:rPr lang="en-AU" sz="1600" dirty="0">
                <a:latin typeface="Comic Sans MS" panose="030F0902030302020204" pitchFamily="66" charset="0"/>
                <a:ea typeface="Times New Roman" panose="02020603050405020304" pitchFamily="18" charset="0"/>
              </a:rPr>
              <a:t>has become the cornerstone,” </a:t>
            </a:r>
            <a:endParaRPr lang="en-AU" sz="1600" dirty="0">
              <a:latin typeface="Times New Roman" panose="02020603050405020304" pitchFamily="18" charset="0"/>
              <a:ea typeface="Times New Roman" panose="02020603050405020304" pitchFamily="18" charset="0"/>
            </a:endParaRPr>
          </a:p>
          <a:p>
            <a:pPr>
              <a:spcBef>
                <a:spcPts val="1200"/>
              </a:spcBef>
            </a:pPr>
            <a:r>
              <a:rPr lang="en-AU" sz="1600" b="1" baseline="30000" dirty="0">
                <a:latin typeface="Comic Sans MS" panose="030F0902030302020204" pitchFamily="66" charset="0"/>
                <a:ea typeface="Times New Roman" panose="02020603050405020304" pitchFamily="18" charset="0"/>
              </a:rPr>
              <a:t>8 </a:t>
            </a:r>
            <a:r>
              <a:rPr lang="en-AU" sz="1600" dirty="0">
                <a:latin typeface="Comic Sans MS" panose="030F0902030302020204" pitchFamily="66" charset="0"/>
                <a:ea typeface="Times New Roman" panose="02020603050405020304" pitchFamily="18" charset="0"/>
              </a:rPr>
              <a:t>and </a:t>
            </a:r>
            <a:endParaRPr lang="en-AU" sz="1600" dirty="0">
              <a:latin typeface="Times New Roman" panose="02020603050405020304" pitchFamily="18" charset="0"/>
              <a:ea typeface="Times New Roman" panose="02020603050405020304" pitchFamily="18" charset="0"/>
            </a:endParaRPr>
          </a:p>
          <a:p>
            <a:pPr marL="863600" indent="-609600">
              <a:spcBef>
                <a:spcPts val="1200"/>
              </a:spcBef>
              <a:spcAft>
                <a:spcPts val="0"/>
              </a:spcAft>
              <a:tabLst>
                <a:tab pos="127000" algn="r"/>
                <a:tab pos="254000" algn="l"/>
              </a:tabLst>
            </a:pPr>
            <a:r>
              <a:rPr lang="en-AU" sz="1600" dirty="0">
                <a:latin typeface="Comic Sans MS" panose="030F0902030302020204" pitchFamily="66" charset="0"/>
                <a:ea typeface="Times New Roman" panose="02020603050405020304" pitchFamily="18" charset="0"/>
              </a:rPr>
              <a:t>“A stone of stumbling, </a:t>
            </a:r>
            <a:endParaRPr lang="en-AU" sz="1600" dirty="0">
              <a:latin typeface="Times New Roman" panose="02020603050405020304" pitchFamily="18" charset="0"/>
              <a:ea typeface="Times New Roman" panose="02020603050405020304" pitchFamily="18" charset="0"/>
            </a:endParaRPr>
          </a:p>
          <a:p>
            <a:pPr marL="254000"/>
            <a:r>
              <a:rPr lang="en-AU" sz="1600" dirty="0">
                <a:latin typeface="Comic Sans MS" panose="030F0902030302020204" pitchFamily="66" charset="0"/>
                <a:ea typeface="Times New Roman" panose="02020603050405020304" pitchFamily="18" charset="0"/>
              </a:rPr>
              <a:t>and a rock of offense.” </a:t>
            </a:r>
            <a:endParaRPr lang="en-AU" sz="1600" dirty="0">
              <a:latin typeface="Times New Roman" panose="02020603050405020304" pitchFamily="18" charset="0"/>
              <a:ea typeface="Times New Roman" panose="02020603050405020304" pitchFamily="18" charset="0"/>
            </a:endParaRPr>
          </a:p>
          <a:p>
            <a:pPr>
              <a:spcBef>
                <a:spcPts val="1200"/>
              </a:spcBef>
            </a:pPr>
            <a:r>
              <a:rPr lang="en-AU" sz="1600" dirty="0">
                <a:latin typeface="Comic Sans MS" panose="030F0902030302020204" pitchFamily="66" charset="0"/>
                <a:ea typeface="Times New Roman" panose="02020603050405020304" pitchFamily="18" charset="0"/>
              </a:rPr>
              <a:t>They stumble because they disobey the word, as they were destined to do. </a:t>
            </a:r>
            <a:endParaRPr lang="en-AU" sz="1600" dirty="0">
              <a:latin typeface="Times New Roman" panose="02020603050405020304" pitchFamily="18" charset="0"/>
              <a:ea typeface="Times New Roman" panose="02020603050405020304" pitchFamily="18" charset="0"/>
            </a:endParaRPr>
          </a:p>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But you are a chosen race, a royal priesthood, a holy nation, a people for his own possession, that you may proclaim the excellencies of him who called you out of darkness into his marvellous light. </a:t>
            </a:r>
            <a:endParaRPr lang="en-AU" sz="16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2782035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0" y="337220"/>
            <a:ext cx="802838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Over a few days, the cheering of the crowds morph into “</a:t>
            </a:r>
            <a:r>
              <a:rPr lang="en-AU" b="1" dirty="0">
                <a:solidFill>
                  <a:schemeClr val="bg1"/>
                </a:solidFill>
                <a:latin typeface="Times New Roman" panose="02020603050405020304" pitchFamily="18" charset="0"/>
                <a:cs typeface="Times New Roman" panose="02020603050405020304" pitchFamily="18" charset="0"/>
              </a:rPr>
              <a:t>Crucify Him!!!!</a:t>
            </a:r>
            <a:r>
              <a:rPr lang="en-AU" dirty="0">
                <a:solidFill>
                  <a:schemeClr val="bg1"/>
                </a:solidFill>
                <a:latin typeface="Times New Roman" panose="02020603050405020304" pitchFamily="18" charset="0"/>
                <a:cs typeface="Times New Roman" panose="02020603050405020304" pitchFamily="18" charset="0"/>
              </a:rPr>
              <a:t>”</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619672" y="9387"/>
            <a:ext cx="6529924" cy="477054"/>
          </a:xfrm>
          <a:prstGeom prst="rect">
            <a:avLst/>
          </a:prstGeom>
          <a:noFill/>
          <a:ln>
            <a:noFill/>
          </a:ln>
        </p:spPr>
        <p:txBody>
          <a:bodyPr wrap="square" rtlCol="0">
            <a:spAutoFit/>
          </a:bodyPr>
          <a:lstStyle/>
          <a:p>
            <a:r>
              <a:rPr lang="en-AU" sz="2500" dirty="0">
                <a:solidFill>
                  <a:srgbClr val="FFFF00"/>
                </a:solidFill>
                <a:latin typeface="Times New Roman" panose="02020603050405020304" pitchFamily="18" charset="0"/>
                <a:cs typeface="Times New Roman" panose="02020603050405020304" pitchFamily="18" charset="0"/>
              </a:rPr>
              <a:t>Palm Sunday &amp; the Ultimate Buyer’s Remorse</a:t>
            </a:r>
            <a:endParaRPr lang="en-AU" sz="2500"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B7CC7FA-C313-37F3-5A22-4099E23EB05A}"/>
              </a:ext>
            </a:extLst>
          </p:cNvPr>
          <p:cNvSpPr txBox="1"/>
          <p:nvPr/>
        </p:nvSpPr>
        <p:spPr>
          <a:xfrm>
            <a:off x="0" y="2240401"/>
            <a:ext cx="914400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God’s People (Israel) rejected Jesus.  Now the Gentiles (non-Jews) are brought into His Kingdom</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B1C47C6-AFBA-F8F2-B268-292AB0B76D3B}"/>
              </a:ext>
            </a:extLst>
          </p:cNvPr>
          <p:cNvSpPr txBox="1"/>
          <p:nvPr/>
        </p:nvSpPr>
        <p:spPr>
          <a:xfrm>
            <a:off x="378857" y="706552"/>
            <a:ext cx="8386283" cy="923330"/>
          </a:xfrm>
          <a:prstGeom prst="rect">
            <a:avLst/>
          </a:prstGeom>
          <a:noFill/>
          <a:ln w="12700">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By what authority did Jesus throw the traders out of the Temple?</a:t>
            </a:r>
          </a:p>
          <a:p>
            <a:pPr algn="ctr"/>
            <a:r>
              <a:rPr lang="en-AU" dirty="0">
                <a:solidFill>
                  <a:schemeClr val="bg1"/>
                </a:solidFill>
                <a:latin typeface="Times New Roman" panose="02020603050405020304" pitchFamily="18" charset="0"/>
                <a:cs typeface="Times New Roman" panose="02020603050405020304" pitchFamily="18" charset="0"/>
              </a:rPr>
              <a:t>If Jesus told them His true identity and authority, He would be charged with Blasphemy.</a:t>
            </a:r>
          </a:p>
          <a:p>
            <a:pPr algn="ctr"/>
            <a:r>
              <a:rPr lang="en-AU" dirty="0">
                <a:solidFill>
                  <a:srgbClr val="FFC000"/>
                </a:solidFill>
                <a:latin typeface="Times New Roman" panose="02020603050405020304" pitchFamily="18" charset="0"/>
                <a:cs typeface="Times New Roman" panose="02020603050405020304" pitchFamily="18" charset="0"/>
              </a:rPr>
              <a:t>The Son of God came to His Temple, and its corrupted religion could not handle Him</a:t>
            </a:r>
          </a:p>
        </p:txBody>
      </p:sp>
      <p:sp>
        <p:nvSpPr>
          <p:cNvPr id="2" name="TextBox 1">
            <a:extLst>
              <a:ext uri="{FF2B5EF4-FFF2-40B4-BE49-F238E27FC236}">
                <a16:creationId xmlns:a16="http://schemas.microsoft.com/office/drawing/2014/main" id="{6F4E7C80-4EAF-D2E8-9A06-6362A4021CD2}"/>
              </a:ext>
            </a:extLst>
          </p:cNvPr>
          <p:cNvSpPr txBox="1"/>
          <p:nvPr/>
        </p:nvSpPr>
        <p:spPr>
          <a:xfrm>
            <a:off x="0" y="1629882"/>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expected His people (Israel) to bear good fruit, but they did not.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They rejected His Prophets…      Now they will kill His Son…</a:t>
            </a:r>
          </a:p>
        </p:txBody>
      </p:sp>
      <p:sp>
        <p:nvSpPr>
          <p:cNvPr id="3" name="Rectangle 2">
            <a:extLst>
              <a:ext uri="{FF2B5EF4-FFF2-40B4-BE49-F238E27FC236}">
                <a16:creationId xmlns:a16="http://schemas.microsoft.com/office/drawing/2014/main" id="{24C6065C-DAB5-2C34-95CD-85DF2A90E612}"/>
              </a:ext>
            </a:extLst>
          </p:cNvPr>
          <p:cNvSpPr/>
          <p:nvPr/>
        </p:nvSpPr>
        <p:spPr>
          <a:xfrm>
            <a:off x="67660" y="2620087"/>
            <a:ext cx="5216333" cy="1126462"/>
          </a:xfrm>
          <a:prstGeom prst="rect">
            <a:avLst/>
          </a:prstGeom>
          <a:solidFill>
            <a:schemeClr val="bg1"/>
          </a:solidFill>
        </p:spPr>
        <p:txBody>
          <a:bodyPr wrap="square">
            <a:spAutoFit/>
          </a:bodyPr>
          <a:lstStyle/>
          <a:p>
            <a:pPr marL="863600" indent="-609600">
              <a:lnSpc>
                <a:spcPct val="110000"/>
              </a:lnSpc>
              <a:tabLst>
                <a:tab pos="127000" algn="r"/>
                <a:tab pos="254000" algn="l"/>
              </a:tabLst>
            </a:pPr>
            <a:r>
              <a:rPr lang="en-AU" sz="1600" dirty="0">
                <a:solidFill>
                  <a:srgbClr val="FF0000"/>
                </a:solidFill>
                <a:effectLst/>
                <a:latin typeface="Comic Sans MS" panose="030F0902030302020204" pitchFamily="66" charset="0"/>
                <a:ea typeface="Times New Roman" panose="02020603050405020304" pitchFamily="18" charset="0"/>
              </a:rPr>
              <a:t>‘The stone that the builders rejected </a:t>
            </a:r>
            <a:endParaRPr lang="en-AU" sz="1600" dirty="0">
              <a:effectLst/>
              <a:latin typeface="Times New Roman" panose="02020603050405020304" pitchFamily="18" charset="0"/>
              <a:ea typeface="Times New Roman" panose="02020603050405020304" pitchFamily="18" charset="0"/>
            </a:endParaRPr>
          </a:p>
          <a:p>
            <a:pPr marL="254000">
              <a:lnSpc>
                <a:spcPct val="110000"/>
              </a:lnSpc>
            </a:pPr>
            <a:r>
              <a:rPr lang="en-AU" sz="1600" dirty="0">
                <a:solidFill>
                  <a:srgbClr val="FF0000"/>
                </a:solidFill>
                <a:effectLst/>
                <a:latin typeface="Comic Sans MS" panose="030F0902030302020204" pitchFamily="66" charset="0"/>
                <a:ea typeface="Times New Roman" panose="02020603050405020304" pitchFamily="18" charset="0"/>
              </a:rPr>
              <a:t>has become the cornerstone’… </a:t>
            </a:r>
            <a:r>
              <a:rPr lang="en-AU" sz="1600" dirty="0">
                <a:effectLst/>
                <a:latin typeface="Comic Sans MS" panose="030F0902030302020204" pitchFamily="66" charset="0"/>
                <a:ea typeface="Times New Roman" panose="02020603050405020304" pitchFamily="18" charset="0"/>
              </a:rPr>
              <a:t> </a:t>
            </a:r>
            <a:endParaRPr lang="en-AU" sz="1600" dirty="0">
              <a:effectLst/>
              <a:latin typeface="Times New Roman" panose="02020603050405020304" pitchFamily="18" charset="0"/>
              <a:ea typeface="Times New Roman" panose="02020603050405020304" pitchFamily="18" charset="0"/>
            </a:endParaRPr>
          </a:p>
          <a:p>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18 </a:t>
            </a:r>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Everyone who falls on that stone will be broken to pieces, and when it falls on anyone, it will crush him.” </a:t>
            </a:r>
            <a:endParaRPr lang="en-AU" sz="1600" dirty="0">
              <a:latin typeface="Comic Sans MS" panose="030F0902030302020204" pitchFamily="66" charset="0"/>
              <a:ea typeface="Times New Roman" panose="02020603050405020304" pitchFamily="18" charset="0"/>
            </a:endParaRPr>
          </a:p>
        </p:txBody>
      </p:sp>
      <p:sp>
        <p:nvSpPr>
          <p:cNvPr id="5" name="TextBox 4">
            <a:extLst>
              <a:ext uri="{FF2B5EF4-FFF2-40B4-BE49-F238E27FC236}">
                <a16:creationId xmlns:a16="http://schemas.microsoft.com/office/drawing/2014/main" id="{C323F3C4-FF29-79BA-7D72-D99C4AF7376F}"/>
              </a:ext>
            </a:extLst>
          </p:cNvPr>
          <p:cNvSpPr txBox="1"/>
          <p:nvPr/>
        </p:nvSpPr>
        <p:spPr>
          <a:xfrm>
            <a:off x="5292080" y="2620087"/>
            <a:ext cx="3918072"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was thrown away, but now He has become the foundation of God’s new temple.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only means of Salvation</a:t>
            </a:r>
          </a:p>
        </p:txBody>
      </p:sp>
      <p:sp>
        <p:nvSpPr>
          <p:cNvPr id="6" name="TextBox 5">
            <a:extLst>
              <a:ext uri="{FF2B5EF4-FFF2-40B4-BE49-F238E27FC236}">
                <a16:creationId xmlns:a16="http://schemas.microsoft.com/office/drawing/2014/main" id="{5AE4FD0B-0FE6-A945-1FF4-1DAC43221661}"/>
              </a:ext>
            </a:extLst>
          </p:cNvPr>
          <p:cNvSpPr txBox="1"/>
          <p:nvPr/>
        </p:nvSpPr>
        <p:spPr>
          <a:xfrm>
            <a:off x="18288" y="3758305"/>
            <a:ext cx="48417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One cannot remain Neutral in regard to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3F31B17-00E3-2498-7B71-8264CEF60A61}"/>
              </a:ext>
            </a:extLst>
          </p:cNvPr>
          <p:cNvSpPr txBox="1"/>
          <p:nvPr/>
        </p:nvSpPr>
        <p:spPr>
          <a:xfrm>
            <a:off x="4231392" y="3765123"/>
            <a:ext cx="491260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Some, He is our foundation and hope</a:t>
            </a:r>
          </a:p>
        </p:txBody>
      </p:sp>
      <p:sp>
        <p:nvSpPr>
          <p:cNvPr id="9" name="TextBox 8">
            <a:extLst>
              <a:ext uri="{FF2B5EF4-FFF2-40B4-BE49-F238E27FC236}">
                <a16:creationId xmlns:a16="http://schemas.microsoft.com/office/drawing/2014/main" id="{02007209-7A2C-7DC8-3796-91B5DF362ECB}"/>
              </a:ext>
            </a:extLst>
          </p:cNvPr>
          <p:cNvSpPr txBox="1"/>
          <p:nvPr/>
        </p:nvSpPr>
        <p:spPr>
          <a:xfrm>
            <a:off x="2195736" y="4057731"/>
            <a:ext cx="694826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 others – A rock of offense that trips up;  and are offended by.</a:t>
            </a:r>
          </a:p>
        </p:txBody>
      </p:sp>
      <p:sp>
        <p:nvSpPr>
          <p:cNvPr id="11" name="TextBox 10">
            <a:extLst>
              <a:ext uri="{FF2B5EF4-FFF2-40B4-BE49-F238E27FC236}">
                <a16:creationId xmlns:a16="http://schemas.microsoft.com/office/drawing/2014/main" id="{03ABD933-5C38-1548-17FB-E71968814B07}"/>
              </a:ext>
            </a:extLst>
          </p:cNvPr>
          <p:cNvSpPr txBox="1"/>
          <p:nvPr/>
        </p:nvSpPr>
        <p:spPr>
          <a:xfrm>
            <a:off x="239489" y="4305889"/>
            <a:ext cx="3629110"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Judgment for those who reject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4560A402-0D94-1CD9-4023-12E0D4959C98}"/>
              </a:ext>
            </a:extLst>
          </p:cNvPr>
          <p:cNvSpPr txBox="1"/>
          <p:nvPr/>
        </p:nvSpPr>
        <p:spPr>
          <a:xfrm>
            <a:off x="611560" y="4568419"/>
            <a:ext cx="5941519"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Cornerstone that saves, is also the stone that Crushes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is both Merciful Saviour and Righteous Judge</a:t>
            </a:r>
          </a:p>
        </p:txBody>
      </p:sp>
      <p:sp>
        <p:nvSpPr>
          <p:cNvPr id="13" name="TextBox 12">
            <a:extLst>
              <a:ext uri="{FF2B5EF4-FFF2-40B4-BE49-F238E27FC236}">
                <a16:creationId xmlns:a16="http://schemas.microsoft.com/office/drawing/2014/main" id="{82DABDA8-F934-DB81-5B05-9B27295055E4}"/>
              </a:ext>
            </a:extLst>
          </p:cNvPr>
          <p:cNvSpPr txBox="1"/>
          <p:nvPr/>
        </p:nvSpPr>
        <p:spPr>
          <a:xfrm>
            <a:off x="3700" y="5122523"/>
            <a:ext cx="9140300" cy="369332"/>
          </a:xfrm>
          <a:prstGeom prst="rect">
            <a:avLst/>
          </a:prstGeom>
          <a:noFill/>
          <a:ln>
            <a:noFill/>
          </a:ln>
        </p:spPr>
        <p:txBody>
          <a:bodyPr wrap="square" rtlCol="0">
            <a:spAutoFit/>
          </a:bodyPr>
          <a:lstStyle/>
          <a:p>
            <a:pPr algn="ctr"/>
            <a:r>
              <a:rPr lang="en-AU" dirty="0">
                <a:solidFill>
                  <a:srgbClr val="FFFF00"/>
                </a:solidFill>
                <a:latin typeface="Times New Roman" panose="02020603050405020304" pitchFamily="18" charset="0"/>
                <a:cs typeface="Times New Roman" panose="02020603050405020304" pitchFamily="18" charset="0"/>
              </a:rPr>
              <a:t>Good Friday – When Jesus was thrown away.  Easter Sunday – The Cornerstone is glorified.</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617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120881</TotalTime>
  <Words>1537</Words>
  <Application>Microsoft Macintosh PowerPoint</Application>
  <PresentationFormat>On-screen Show (16:10)</PresentationFormat>
  <Paragraphs>79</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2068</cp:revision>
  <cp:lastPrinted>2024-03-15T06:38:57Z</cp:lastPrinted>
  <dcterms:created xsi:type="dcterms:W3CDTF">2016-11-04T06:28:01Z</dcterms:created>
  <dcterms:modified xsi:type="dcterms:W3CDTF">2024-03-22T03:03:36Z</dcterms:modified>
</cp:coreProperties>
</file>